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omputer Says No" charset="1" panose="00000400000000000000"/>
      <p:regular r:id="rId10"/>
    </p:embeddedFont>
    <p:embeddedFont>
      <p:font typeface="Computer Says No Italics" charset="1" panose="00000400000000000000"/>
      <p:regular r:id="rId11"/>
    </p:embeddedFont>
    <p:embeddedFont>
      <p:font typeface="Poppins" charset="1" panose="00000500000000000000"/>
      <p:regular r:id="rId12"/>
    </p:embeddedFont>
    <p:embeddedFont>
      <p:font typeface="Poppins Bold" charset="1" panose="00000800000000000000"/>
      <p:regular r:id="rId13"/>
    </p:embeddedFont>
    <p:embeddedFont>
      <p:font typeface="Poppins Italics" charset="1" panose="00000500000000000000"/>
      <p:regular r:id="rId14"/>
    </p:embeddedFont>
    <p:embeddedFont>
      <p:font typeface="Poppins Bold Italics" charset="1" panose="00000800000000000000"/>
      <p:regular r:id="rId15"/>
    </p:embeddedFont>
    <p:embeddedFont>
      <p:font typeface="Poppins Thin" charset="1" panose="00000300000000000000"/>
      <p:regular r:id="rId16"/>
    </p:embeddedFont>
    <p:embeddedFont>
      <p:font typeface="Poppins Thin Italics" charset="1" panose="00000300000000000000"/>
      <p:regular r:id="rId17"/>
    </p:embeddedFont>
    <p:embeddedFont>
      <p:font typeface="Poppins Extra-Light" charset="1" panose="00000300000000000000"/>
      <p:regular r:id="rId18"/>
    </p:embeddedFont>
    <p:embeddedFont>
      <p:font typeface="Poppins Extra-Light Italics" charset="1" panose="00000300000000000000"/>
      <p:regular r:id="rId19"/>
    </p:embeddedFont>
    <p:embeddedFont>
      <p:font typeface="Poppins Light" charset="1" panose="00000400000000000000"/>
      <p:regular r:id="rId20"/>
    </p:embeddedFont>
    <p:embeddedFont>
      <p:font typeface="Poppins Light Italics" charset="1" panose="00000400000000000000"/>
      <p:regular r:id="rId21"/>
    </p:embeddedFont>
    <p:embeddedFont>
      <p:font typeface="Poppins Medium" charset="1" panose="00000600000000000000"/>
      <p:regular r:id="rId22"/>
    </p:embeddedFont>
    <p:embeddedFont>
      <p:font typeface="Poppins Medium Italics" charset="1" panose="00000600000000000000"/>
      <p:regular r:id="rId23"/>
    </p:embeddedFont>
    <p:embeddedFont>
      <p:font typeface="Poppins Semi-Bold" charset="1" panose="00000700000000000000"/>
      <p:regular r:id="rId24"/>
    </p:embeddedFont>
    <p:embeddedFont>
      <p:font typeface="Poppins Semi-Bold Italics" charset="1" panose="00000700000000000000"/>
      <p:regular r:id="rId25"/>
    </p:embeddedFont>
    <p:embeddedFont>
      <p:font typeface="Poppins Ultra-Bold" charset="1" panose="00000900000000000000"/>
      <p:regular r:id="rId26"/>
    </p:embeddedFont>
    <p:embeddedFont>
      <p:font typeface="Poppins Ultra-Bold Italics" charset="1" panose="00000900000000000000"/>
      <p:regular r:id="rId27"/>
    </p:embeddedFont>
    <p:embeddedFont>
      <p:font typeface="Poppins Heavy" charset="1" panose="00000A00000000000000"/>
      <p:regular r:id="rId28"/>
    </p:embeddedFont>
    <p:embeddedFont>
      <p:font typeface="Poppins Heavy Italics" charset="1" panose="00000A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sv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6.png" Type="http://schemas.openxmlformats.org/officeDocument/2006/relationships/image"/><Relationship Id="rId2" Target="../media/image9.png" Type="http://schemas.openxmlformats.org/officeDocument/2006/relationships/image"/><Relationship Id="rId3" Target="../media/image10.svg" Type="http://schemas.openxmlformats.org/officeDocument/2006/relationships/image"/><Relationship Id="rId4" Target="../media/image11.png" Type="http://schemas.openxmlformats.org/officeDocument/2006/relationships/image"/><Relationship Id="rId5" Target="../media/image5.png" Type="http://schemas.openxmlformats.org/officeDocument/2006/relationships/image"/><Relationship Id="rId6" Target="../media/image12.png" Type="http://schemas.openxmlformats.org/officeDocument/2006/relationships/image"/><Relationship Id="rId7" Target="../media/image13.png" Type="http://schemas.openxmlformats.org/officeDocument/2006/relationships/image"/><Relationship Id="rId8" Target="../media/image14.png" Type="http://schemas.openxmlformats.org/officeDocument/2006/relationships/image"/><Relationship Id="rId9" Target="../media/image15.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3.svg" Type="http://schemas.openxmlformats.org/officeDocument/2006/relationships/image"/><Relationship Id="rId11" Target="../media/image24.png" Type="http://schemas.openxmlformats.org/officeDocument/2006/relationships/image"/><Relationship Id="rId12" Target="../media/image25.svg" Type="http://schemas.openxmlformats.org/officeDocument/2006/relationships/image"/><Relationship Id="rId13" Target="../media/image26.png" Type="http://schemas.openxmlformats.org/officeDocument/2006/relationships/image"/><Relationship Id="rId14" Target="../media/image27.svg" Type="http://schemas.openxmlformats.org/officeDocument/2006/relationships/image"/><Relationship Id="rId2" Target="../media/image1.png" Type="http://schemas.openxmlformats.org/officeDocument/2006/relationships/image"/><Relationship Id="rId3" Target="../media/image17.png" Type="http://schemas.openxmlformats.org/officeDocument/2006/relationships/image"/><Relationship Id="rId4" Target="../media/image18.svg" Type="http://schemas.openxmlformats.org/officeDocument/2006/relationships/image"/><Relationship Id="rId5" Target="../media/image3.pn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22.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png" Type="http://schemas.openxmlformats.org/officeDocument/2006/relationships/image"/><Relationship Id="rId4" Target="../media/image30.svg" Type="http://schemas.openxmlformats.org/officeDocument/2006/relationships/image"/><Relationship Id="rId5" Target="../media/image31.png" Type="http://schemas.openxmlformats.org/officeDocument/2006/relationships/image"/><Relationship Id="rId6" Target="../media/image5.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png" Type="http://schemas.openxmlformats.org/officeDocument/2006/relationships/image"/><Relationship Id="rId4" Target="../media/image30.svg" Type="http://schemas.openxmlformats.org/officeDocument/2006/relationships/image"/><Relationship Id="rId5" Target="../media/image31.png" Type="http://schemas.openxmlformats.org/officeDocument/2006/relationships/image"/><Relationship Id="rId6"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2576678" y="61722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3268070" y="-2818506"/>
            <a:ext cx="4825046" cy="4219769"/>
          </a:xfrm>
          <a:custGeom>
            <a:avLst/>
            <a:gdLst/>
            <a:ahLst/>
            <a:cxnLst/>
            <a:rect r="r" b="b" t="t" l="l"/>
            <a:pathLst>
              <a:path h="4219769" w="4825046">
                <a:moveTo>
                  <a:pt x="0" y="0"/>
                </a:moveTo>
                <a:lnTo>
                  <a:pt x="4825046" y="0"/>
                </a:lnTo>
                <a:lnTo>
                  <a:pt x="4825046" y="4219769"/>
                </a:lnTo>
                <a:lnTo>
                  <a:pt x="0" y="4219769"/>
                </a:lnTo>
                <a:lnTo>
                  <a:pt x="0" y="0"/>
                </a:lnTo>
                <a:close/>
              </a:path>
            </a:pathLst>
          </a:custGeom>
          <a:blipFill>
            <a:blip r:embed="rId4"/>
            <a:stretch>
              <a:fillRect l="0" t="0" r="0" b="0"/>
            </a:stretch>
          </a:blipFill>
        </p:spPr>
      </p:sp>
      <p:sp>
        <p:nvSpPr>
          <p:cNvPr name="Freeform 5" id="5"/>
          <p:cNvSpPr/>
          <p:nvPr/>
        </p:nvSpPr>
        <p:spPr>
          <a:xfrm flipH="false" flipV="false" rot="0">
            <a:off x="14161481" y="-41148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6" id="6"/>
          <p:cNvSpPr txBox="true"/>
          <p:nvPr/>
        </p:nvSpPr>
        <p:spPr>
          <a:xfrm rot="0">
            <a:off x="2427808" y="7558344"/>
            <a:ext cx="6926813" cy="959758"/>
          </a:xfrm>
          <a:prstGeom prst="rect">
            <a:avLst/>
          </a:prstGeom>
        </p:spPr>
        <p:txBody>
          <a:bodyPr anchor="t" rtlCol="false" tIns="0" lIns="0" bIns="0" rIns="0">
            <a:spAutoFit/>
          </a:bodyPr>
          <a:lstStyle/>
          <a:p>
            <a:pPr>
              <a:lnSpc>
                <a:spcPts val="3799"/>
              </a:lnSpc>
            </a:pPr>
            <a:r>
              <a:rPr lang="en-US" sz="2714">
                <a:solidFill>
                  <a:srgbClr val="6866E1"/>
                </a:solidFill>
                <a:latin typeface="Poppins Light"/>
              </a:rPr>
              <a:t>Muhammad Akbarul Ihsan</a:t>
            </a:r>
          </a:p>
          <a:p>
            <a:pPr>
              <a:lnSpc>
                <a:spcPts val="3799"/>
              </a:lnSpc>
            </a:pPr>
            <a:r>
              <a:rPr lang="en-US" sz="2714">
                <a:solidFill>
                  <a:srgbClr val="6866E1"/>
                </a:solidFill>
                <a:latin typeface="Poppins Light"/>
              </a:rPr>
              <a:t>2108107010044</a:t>
            </a:r>
          </a:p>
        </p:txBody>
      </p:sp>
      <p:sp>
        <p:nvSpPr>
          <p:cNvPr name="Freeform 7" id="7"/>
          <p:cNvSpPr/>
          <p:nvPr/>
        </p:nvSpPr>
        <p:spPr>
          <a:xfrm flipH="false" flipV="false" rot="0">
            <a:off x="-391635" y="366851"/>
            <a:ext cx="3948234" cy="1724379"/>
          </a:xfrm>
          <a:custGeom>
            <a:avLst/>
            <a:gdLst/>
            <a:ahLst/>
            <a:cxnLst/>
            <a:rect r="r" b="b" t="t" l="l"/>
            <a:pathLst>
              <a:path h="1724379" w="3948234">
                <a:moveTo>
                  <a:pt x="0" y="0"/>
                </a:moveTo>
                <a:lnTo>
                  <a:pt x="3948234" y="0"/>
                </a:lnTo>
                <a:lnTo>
                  <a:pt x="3948234" y="1724379"/>
                </a:lnTo>
                <a:lnTo>
                  <a:pt x="0" y="1724379"/>
                </a:lnTo>
                <a:lnTo>
                  <a:pt x="0" y="0"/>
                </a:lnTo>
                <a:close/>
              </a:path>
            </a:pathLst>
          </a:custGeom>
          <a:blipFill>
            <a:blip r:embed="rId5"/>
            <a:stretch>
              <a:fillRect l="0" t="0" r="0" b="0"/>
            </a:stretch>
          </a:blipFill>
        </p:spPr>
      </p:sp>
      <p:sp>
        <p:nvSpPr>
          <p:cNvPr name="Freeform 8" id="8"/>
          <p:cNvSpPr/>
          <p:nvPr/>
        </p:nvSpPr>
        <p:spPr>
          <a:xfrm flipH="false" flipV="false" rot="0">
            <a:off x="4601689" y="8426785"/>
            <a:ext cx="4729467" cy="4047169"/>
          </a:xfrm>
          <a:custGeom>
            <a:avLst/>
            <a:gdLst/>
            <a:ahLst/>
            <a:cxnLst/>
            <a:rect r="r" b="b" t="t" l="l"/>
            <a:pathLst>
              <a:path h="4047169" w="4729467">
                <a:moveTo>
                  <a:pt x="0" y="0"/>
                </a:moveTo>
                <a:lnTo>
                  <a:pt x="4729467" y="0"/>
                </a:lnTo>
                <a:lnTo>
                  <a:pt x="4729467" y="4047170"/>
                </a:lnTo>
                <a:lnTo>
                  <a:pt x="0" y="4047170"/>
                </a:lnTo>
                <a:lnTo>
                  <a:pt x="0" y="0"/>
                </a:lnTo>
                <a:close/>
              </a:path>
            </a:pathLst>
          </a:custGeom>
          <a:blipFill>
            <a:blip r:embed="rId6"/>
            <a:stretch>
              <a:fillRect l="0" t="0" r="0" b="0"/>
            </a:stretch>
          </a:blipFill>
        </p:spPr>
      </p:sp>
      <p:sp>
        <p:nvSpPr>
          <p:cNvPr name="TextBox 9" id="9"/>
          <p:cNvSpPr txBox="true"/>
          <p:nvPr/>
        </p:nvSpPr>
        <p:spPr>
          <a:xfrm rot="0">
            <a:off x="805985" y="3750249"/>
            <a:ext cx="9660578" cy="3474720"/>
          </a:xfrm>
          <a:prstGeom prst="rect">
            <a:avLst/>
          </a:prstGeom>
        </p:spPr>
        <p:txBody>
          <a:bodyPr anchor="t" rtlCol="false" tIns="0" lIns="0" bIns="0" rIns="0">
            <a:spAutoFit/>
          </a:bodyPr>
          <a:lstStyle/>
          <a:p>
            <a:pPr algn="ctr">
              <a:lnSpc>
                <a:spcPts val="8640"/>
              </a:lnSpc>
            </a:pPr>
            <a:r>
              <a:rPr lang="en-US" sz="12000">
                <a:solidFill>
                  <a:srgbClr val="6866E1"/>
                </a:solidFill>
                <a:latin typeface="Computer Says No"/>
              </a:rPr>
              <a:t>IMPLEMENTASI JARINGAN SARAF TIRUAN </a:t>
            </a:r>
          </a:p>
        </p:txBody>
      </p:sp>
      <p:sp>
        <p:nvSpPr>
          <p:cNvPr name="TextBox 10" id="10"/>
          <p:cNvSpPr txBox="true"/>
          <p:nvPr/>
        </p:nvSpPr>
        <p:spPr>
          <a:xfrm rot="0">
            <a:off x="2084298" y="2435656"/>
            <a:ext cx="7103952" cy="771668"/>
          </a:xfrm>
          <a:prstGeom prst="rect">
            <a:avLst/>
          </a:prstGeom>
        </p:spPr>
        <p:txBody>
          <a:bodyPr anchor="t" rtlCol="false" tIns="0" lIns="0" bIns="0" rIns="0">
            <a:spAutoFit/>
          </a:bodyPr>
          <a:lstStyle/>
          <a:p>
            <a:pPr algn="ctr">
              <a:lnSpc>
                <a:spcPts val="5147"/>
              </a:lnSpc>
            </a:pPr>
            <a:r>
              <a:rPr lang="en-US" sz="7148">
                <a:solidFill>
                  <a:srgbClr val="6866E1"/>
                </a:solidFill>
                <a:latin typeface="Computer Says No"/>
              </a:rPr>
              <a:t>KECERDASAN BUATAN</a:t>
            </a:r>
          </a:p>
        </p:txBody>
      </p:sp>
      <p:sp>
        <p:nvSpPr>
          <p:cNvPr name="Freeform 11" id="11"/>
          <p:cNvSpPr/>
          <p:nvPr/>
        </p:nvSpPr>
        <p:spPr>
          <a:xfrm flipH="true" flipV="false" rot="0">
            <a:off x="9992168" y="1795880"/>
            <a:ext cx="8078630" cy="11840963"/>
          </a:xfrm>
          <a:custGeom>
            <a:avLst/>
            <a:gdLst/>
            <a:ahLst/>
            <a:cxnLst/>
            <a:rect r="r" b="b" t="t" l="l"/>
            <a:pathLst>
              <a:path h="11840963" w="8078630">
                <a:moveTo>
                  <a:pt x="8078630" y="0"/>
                </a:moveTo>
                <a:lnTo>
                  <a:pt x="0" y="0"/>
                </a:lnTo>
                <a:lnTo>
                  <a:pt x="0" y="11840963"/>
                </a:lnTo>
                <a:lnTo>
                  <a:pt x="8078630" y="11840963"/>
                </a:lnTo>
                <a:lnTo>
                  <a:pt x="8078630" y="0"/>
                </a:lnTo>
                <a:close/>
              </a:path>
            </a:pathLst>
          </a:custGeom>
          <a:blipFill>
            <a:blip r:embed="rId7"/>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356571" y="3799714"/>
            <a:ext cx="6988487" cy="5595357"/>
          </a:xfrm>
          <a:custGeom>
            <a:avLst/>
            <a:gdLst/>
            <a:ahLst/>
            <a:cxnLst/>
            <a:rect r="r" b="b" t="t" l="l"/>
            <a:pathLst>
              <a:path h="5595357" w="6988487">
                <a:moveTo>
                  <a:pt x="0" y="0"/>
                </a:moveTo>
                <a:lnTo>
                  <a:pt x="6988487" y="0"/>
                </a:lnTo>
                <a:lnTo>
                  <a:pt x="6988487" y="5595358"/>
                </a:lnTo>
                <a:lnTo>
                  <a:pt x="0" y="5595358"/>
                </a:lnTo>
                <a:lnTo>
                  <a:pt x="0" y="0"/>
                </a:lnTo>
                <a:close/>
              </a:path>
            </a:pathLst>
          </a:custGeom>
          <a:blipFill>
            <a:blip r:embed="rId2"/>
            <a:stretch>
              <a:fillRect l="0" t="0" r="0" b="0"/>
            </a:stretch>
          </a:blipFill>
        </p:spPr>
      </p:sp>
      <p:grpSp>
        <p:nvGrpSpPr>
          <p:cNvPr name="Group 3" id="3"/>
          <p:cNvGrpSpPr/>
          <p:nvPr/>
        </p:nvGrpSpPr>
        <p:grpSpPr>
          <a:xfrm rot="0">
            <a:off x="7576100" y="2890938"/>
            <a:ext cx="2668682" cy="680410"/>
            <a:chOff x="0" y="0"/>
            <a:chExt cx="702863" cy="179203"/>
          </a:xfrm>
        </p:grpSpPr>
        <p:sp>
          <p:nvSpPr>
            <p:cNvPr name="Freeform 4" id="4"/>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104775"/>
              <a:ext cx="702863"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Kasus Project</a:t>
              </a:r>
            </a:p>
          </p:txBody>
        </p:sp>
      </p:grpSp>
      <p:sp>
        <p:nvSpPr>
          <p:cNvPr name="Freeform 6" id="6"/>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3"/>
            <a:stretch>
              <a:fillRect l="0" t="0" r="0" b="0"/>
            </a:stretch>
          </a:blipFill>
        </p:spPr>
      </p:sp>
      <p:sp>
        <p:nvSpPr>
          <p:cNvPr name="TextBox 7" id="7"/>
          <p:cNvSpPr txBox="true"/>
          <p:nvPr/>
        </p:nvSpPr>
        <p:spPr>
          <a:xfrm rot="0">
            <a:off x="7576100" y="3897139"/>
            <a:ext cx="8105145" cy="1101381"/>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Jenis kasus pada project ini berfokus pada Klasifikasi gambar, yang pada implementasi nya berfokus pada mengklasifikasikan penggunaan masker pada wajah di sebuah gambar</a:t>
            </a:r>
          </a:p>
        </p:txBody>
      </p:sp>
      <p:grpSp>
        <p:nvGrpSpPr>
          <p:cNvPr name="Group 8" id="8"/>
          <p:cNvGrpSpPr/>
          <p:nvPr/>
        </p:nvGrpSpPr>
        <p:grpSpPr>
          <a:xfrm rot="0">
            <a:off x="7576100" y="5895259"/>
            <a:ext cx="2668682" cy="680410"/>
            <a:chOff x="0" y="0"/>
            <a:chExt cx="702863" cy="179203"/>
          </a:xfrm>
        </p:grpSpPr>
        <p:sp>
          <p:nvSpPr>
            <p:cNvPr name="Freeform 9" id="9"/>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10" id="10"/>
            <p:cNvSpPr txBox="true"/>
            <p:nvPr/>
          </p:nvSpPr>
          <p:spPr>
            <a:xfrm>
              <a:off x="0" y="-104775"/>
              <a:ext cx="702863"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Dataset</a:t>
              </a:r>
            </a:p>
          </p:txBody>
        </p:sp>
      </p:grpSp>
      <p:sp>
        <p:nvSpPr>
          <p:cNvPr name="TextBox 11" id="11"/>
          <p:cNvSpPr txBox="true"/>
          <p:nvPr/>
        </p:nvSpPr>
        <p:spPr>
          <a:xfrm rot="0">
            <a:off x="7576100" y="6666156"/>
            <a:ext cx="8105145" cy="729906"/>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Dataset bersumber dati website hugginface</a:t>
            </a:r>
          </a:p>
          <a:p>
            <a:pPr>
              <a:lnSpc>
                <a:spcPts val="2999"/>
              </a:lnSpc>
            </a:pPr>
            <a:r>
              <a:rPr lang="en-US" sz="1851">
                <a:solidFill>
                  <a:srgbClr val="FFFFFF"/>
                </a:solidFill>
                <a:latin typeface="Poppins Light"/>
              </a:rPr>
              <a:t>https://huggingface.co/datasets/poolrf2001/FaceMask</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9B60EB">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5400000">
            <a:off x="81656" y="5321225"/>
            <a:ext cx="9074405" cy="4174226"/>
          </a:xfrm>
          <a:custGeom>
            <a:avLst/>
            <a:gdLst/>
            <a:ahLst/>
            <a:cxnLst/>
            <a:rect r="r" b="b" t="t" l="l"/>
            <a:pathLst>
              <a:path h="4174226" w="9074405">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4945230" y="5321225"/>
            <a:ext cx="9074405" cy="4174226"/>
          </a:xfrm>
          <a:custGeom>
            <a:avLst/>
            <a:gdLst/>
            <a:ahLst/>
            <a:cxnLst/>
            <a:rect r="r" b="b" t="t" l="l"/>
            <a:pathLst>
              <a:path h="4174226" w="9074405">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5400000">
            <a:off x="9682047" y="5321225"/>
            <a:ext cx="9074405" cy="4174226"/>
          </a:xfrm>
          <a:custGeom>
            <a:avLst/>
            <a:gdLst/>
            <a:ahLst/>
            <a:cxnLst/>
            <a:rect r="r" b="b" t="t" l="l"/>
            <a:pathLst>
              <a:path h="4174226" w="9074405">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5740066" y="-360334"/>
            <a:ext cx="4817598" cy="4184142"/>
          </a:xfrm>
          <a:custGeom>
            <a:avLst/>
            <a:gdLst/>
            <a:ahLst/>
            <a:cxnLst/>
            <a:rect r="r" b="b" t="t" l="l"/>
            <a:pathLst>
              <a:path h="4184142" w="4817598">
                <a:moveTo>
                  <a:pt x="0" y="0"/>
                </a:moveTo>
                <a:lnTo>
                  <a:pt x="4817598" y="0"/>
                </a:lnTo>
                <a:lnTo>
                  <a:pt x="4817598" y="4184143"/>
                </a:lnTo>
                <a:lnTo>
                  <a:pt x="0" y="4184143"/>
                </a:lnTo>
                <a:lnTo>
                  <a:pt x="0" y="0"/>
                </a:lnTo>
                <a:close/>
              </a:path>
            </a:pathLst>
          </a:custGeom>
          <a:blipFill>
            <a:blip r:embed="rId4"/>
            <a:stretch>
              <a:fillRect l="0" t="0" r="0" b="0"/>
            </a:stretch>
          </a:blipFill>
        </p:spPr>
      </p:sp>
      <p:sp>
        <p:nvSpPr>
          <p:cNvPr name="Freeform 6" id="6"/>
          <p:cNvSpPr/>
          <p:nvPr/>
        </p:nvSpPr>
        <p:spPr>
          <a:xfrm flipH="false" flipV="false" rot="0">
            <a:off x="-1914841" y="-1784862"/>
            <a:ext cx="5101092" cy="4365182"/>
          </a:xfrm>
          <a:custGeom>
            <a:avLst/>
            <a:gdLst/>
            <a:ahLst/>
            <a:cxnLst/>
            <a:rect r="r" b="b" t="t" l="l"/>
            <a:pathLst>
              <a:path h="4365182" w="5101092">
                <a:moveTo>
                  <a:pt x="0" y="0"/>
                </a:moveTo>
                <a:lnTo>
                  <a:pt x="5101092" y="0"/>
                </a:lnTo>
                <a:lnTo>
                  <a:pt x="5101092" y="4365181"/>
                </a:lnTo>
                <a:lnTo>
                  <a:pt x="0" y="4365181"/>
                </a:lnTo>
                <a:lnTo>
                  <a:pt x="0" y="0"/>
                </a:lnTo>
                <a:close/>
              </a:path>
            </a:pathLst>
          </a:custGeom>
          <a:blipFill>
            <a:blip r:embed="rId5"/>
            <a:stretch>
              <a:fillRect l="0" t="0" r="0" b="0"/>
            </a:stretch>
          </a:blipFill>
        </p:spPr>
      </p:sp>
      <p:sp>
        <p:nvSpPr>
          <p:cNvPr name="Freeform 7" id="7"/>
          <p:cNvSpPr/>
          <p:nvPr/>
        </p:nvSpPr>
        <p:spPr>
          <a:xfrm flipH="false" flipV="false" rot="0">
            <a:off x="15601849" y="7100342"/>
            <a:ext cx="11495135" cy="4845199"/>
          </a:xfrm>
          <a:custGeom>
            <a:avLst/>
            <a:gdLst/>
            <a:ahLst/>
            <a:cxnLst/>
            <a:rect r="r" b="b" t="t" l="l"/>
            <a:pathLst>
              <a:path h="4845199" w="11495135">
                <a:moveTo>
                  <a:pt x="0" y="0"/>
                </a:moveTo>
                <a:lnTo>
                  <a:pt x="11495135" y="0"/>
                </a:lnTo>
                <a:lnTo>
                  <a:pt x="11495135" y="4845199"/>
                </a:lnTo>
                <a:lnTo>
                  <a:pt x="0" y="4845199"/>
                </a:lnTo>
                <a:lnTo>
                  <a:pt x="0" y="0"/>
                </a:lnTo>
                <a:close/>
              </a:path>
            </a:pathLst>
          </a:custGeom>
          <a:blipFill>
            <a:blip r:embed="rId6"/>
            <a:stretch>
              <a:fillRect l="0" t="0" r="0" b="0"/>
            </a:stretch>
          </a:blipFill>
        </p:spPr>
      </p:sp>
      <p:sp>
        <p:nvSpPr>
          <p:cNvPr name="Freeform 8" id="8"/>
          <p:cNvSpPr/>
          <p:nvPr/>
        </p:nvSpPr>
        <p:spPr>
          <a:xfrm flipH="false" flipV="false" rot="-1072226">
            <a:off x="-769537" y="6074699"/>
            <a:ext cx="2810484" cy="6367201"/>
          </a:xfrm>
          <a:custGeom>
            <a:avLst/>
            <a:gdLst/>
            <a:ahLst/>
            <a:cxnLst/>
            <a:rect r="r" b="b" t="t" l="l"/>
            <a:pathLst>
              <a:path h="6367201" w="2810484">
                <a:moveTo>
                  <a:pt x="0" y="0"/>
                </a:moveTo>
                <a:lnTo>
                  <a:pt x="2810484" y="0"/>
                </a:lnTo>
                <a:lnTo>
                  <a:pt x="2810484" y="6367202"/>
                </a:lnTo>
                <a:lnTo>
                  <a:pt x="0" y="6367202"/>
                </a:lnTo>
                <a:lnTo>
                  <a:pt x="0" y="0"/>
                </a:lnTo>
                <a:close/>
              </a:path>
            </a:pathLst>
          </a:custGeom>
          <a:blipFill>
            <a:blip r:embed="rId7"/>
            <a:stretch>
              <a:fillRect l="0" t="0" r="0" b="0"/>
            </a:stretch>
          </a:blipFill>
        </p:spPr>
      </p:sp>
      <p:sp>
        <p:nvSpPr>
          <p:cNvPr name="Freeform 9" id="9"/>
          <p:cNvSpPr/>
          <p:nvPr/>
        </p:nvSpPr>
        <p:spPr>
          <a:xfrm flipH="false" flipV="false" rot="0">
            <a:off x="13655521" y="3335594"/>
            <a:ext cx="1461470" cy="1849961"/>
          </a:xfrm>
          <a:custGeom>
            <a:avLst/>
            <a:gdLst/>
            <a:ahLst/>
            <a:cxnLst/>
            <a:rect r="r" b="b" t="t" l="l"/>
            <a:pathLst>
              <a:path h="1849961" w="1461470">
                <a:moveTo>
                  <a:pt x="0" y="0"/>
                </a:moveTo>
                <a:lnTo>
                  <a:pt x="1461469" y="0"/>
                </a:lnTo>
                <a:lnTo>
                  <a:pt x="1461469" y="1849961"/>
                </a:lnTo>
                <a:lnTo>
                  <a:pt x="0" y="1849961"/>
                </a:lnTo>
                <a:lnTo>
                  <a:pt x="0" y="0"/>
                </a:lnTo>
                <a:close/>
              </a:path>
            </a:pathLst>
          </a:custGeom>
          <a:blipFill>
            <a:blip r:embed="rId8"/>
            <a:stretch>
              <a:fillRect l="0" t="0" r="0" b="0"/>
            </a:stretch>
          </a:blipFill>
        </p:spPr>
      </p:sp>
      <p:sp>
        <p:nvSpPr>
          <p:cNvPr name="Freeform 10" id="10"/>
          <p:cNvSpPr/>
          <p:nvPr/>
        </p:nvSpPr>
        <p:spPr>
          <a:xfrm flipH="false" flipV="false" rot="0">
            <a:off x="8773202" y="3490185"/>
            <a:ext cx="1418460" cy="1695370"/>
          </a:xfrm>
          <a:custGeom>
            <a:avLst/>
            <a:gdLst/>
            <a:ahLst/>
            <a:cxnLst/>
            <a:rect r="r" b="b" t="t" l="l"/>
            <a:pathLst>
              <a:path h="1695370" w="1418460">
                <a:moveTo>
                  <a:pt x="0" y="0"/>
                </a:moveTo>
                <a:lnTo>
                  <a:pt x="1418460" y="0"/>
                </a:lnTo>
                <a:lnTo>
                  <a:pt x="1418460" y="1695370"/>
                </a:lnTo>
                <a:lnTo>
                  <a:pt x="0" y="1695370"/>
                </a:lnTo>
                <a:lnTo>
                  <a:pt x="0" y="0"/>
                </a:lnTo>
                <a:close/>
              </a:path>
            </a:pathLst>
          </a:custGeom>
          <a:blipFill>
            <a:blip r:embed="rId9"/>
            <a:stretch>
              <a:fillRect l="0" t="0" r="0" b="0"/>
            </a:stretch>
          </a:blipFill>
        </p:spPr>
      </p:sp>
      <p:sp>
        <p:nvSpPr>
          <p:cNvPr name="Freeform 11" id="11"/>
          <p:cNvSpPr/>
          <p:nvPr/>
        </p:nvSpPr>
        <p:spPr>
          <a:xfrm flipH="false" flipV="false" rot="0">
            <a:off x="3967259" y="3490185"/>
            <a:ext cx="1222079" cy="1695370"/>
          </a:xfrm>
          <a:custGeom>
            <a:avLst/>
            <a:gdLst/>
            <a:ahLst/>
            <a:cxnLst/>
            <a:rect r="r" b="b" t="t" l="l"/>
            <a:pathLst>
              <a:path h="1695370" w="1222079">
                <a:moveTo>
                  <a:pt x="0" y="0"/>
                </a:moveTo>
                <a:lnTo>
                  <a:pt x="1222079" y="0"/>
                </a:lnTo>
                <a:lnTo>
                  <a:pt x="1222079" y="1695370"/>
                </a:lnTo>
                <a:lnTo>
                  <a:pt x="0" y="1695370"/>
                </a:lnTo>
                <a:lnTo>
                  <a:pt x="0" y="0"/>
                </a:lnTo>
                <a:close/>
              </a:path>
            </a:pathLst>
          </a:custGeom>
          <a:blipFill>
            <a:blip r:embed="rId10"/>
            <a:stretch>
              <a:fillRect l="0" t="0" r="0" b="0"/>
            </a:stretch>
          </a:blipFill>
        </p:spPr>
      </p:sp>
      <p:sp>
        <p:nvSpPr>
          <p:cNvPr name="TextBox 12" id="12"/>
          <p:cNvSpPr txBox="true"/>
          <p:nvPr/>
        </p:nvSpPr>
        <p:spPr>
          <a:xfrm rot="0">
            <a:off x="5642986" y="1495425"/>
            <a:ext cx="7678893" cy="1117867"/>
          </a:xfrm>
          <a:prstGeom prst="rect">
            <a:avLst/>
          </a:prstGeom>
        </p:spPr>
        <p:txBody>
          <a:bodyPr anchor="t" rtlCol="false" tIns="0" lIns="0" bIns="0" rIns="0">
            <a:spAutoFit/>
          </a:bodyPr>
          <a:lstStyle/>
          <a:p>
            <a:pPr algn="ctr" marL="0" indent="0" lvl="0">
              <a:lnSpc>
                <a:spcPts val="7490"/>
              </a:lnSpc>
              <a:spcBef>
                <a:spcPct val="0"/>
              </a:spcBef>
            </a:pPr>
            <a:r>
              <a:rPr lang="en-US" sz="10403">
                <a:solidFill>
                  <a:srgbClr val="6866E1"/>
                </a:solidFill>
                <a:latin typeface="Computer Says No"/>
              </a:rPr>
              <a:t>PROPERTI PROJECT</a:t>
            </a:r>
          </a:p>
        </p:txBody>
      </p:sp>
      <p:sp>
        <p:nvSpPr>
          <p:cNvPr name="TextBox 13" id="13"/>
          <p:cNvSpPr txBox="true"/>
          <p:nvPr/>
        </p:nvSpPr>
        <p:spPr>
          <a:xfrm rot="0">
            <a:off x="2933300" y="5756962"/>
            <a:ext cx="3289996" cy="672800"/>
          </a:xfrm>
          <a:prstGeom prst="rect">
            <a:avLst/>
          </a:prstGeom>
        </p:spPr>
        <p:txBody>
          <a:bodyPr anchor="t" rtlCol="false" tIns="0" lIns="0" bIns="0" rIns="0">
            <a:spAutoFit/>
          </a:bodyPr>
          <a:lstStyle/>
          <a:p>
            <a:pPr algn="ctr" marL="0" indent="0" lvl="0">
              <a:lnSpc>
                <a:spcPts val="4458"/>
              </a:lnSpc>
              <a:spcBef>
                <a:spcPct val="0"/>
              </a:spcBef>
            </a:pPr>
            <a:r>
              <a:rPr lang="en-US" sz="6192">
                <a:solidFill>
                  <a:srgbClr val="BF78FE"/>
                </a:solidFill>
                <a:latin typeface="Computer Says No"/>
              </a:rPr>
              <a:t>JUMLAH FITUR</a:t>
            </a:r>
          </a:p>
        </p:txBody>
      </p:sp>
      <p:sp>
        <p:nvSpPr>
          <p:cNvPr name="TextBox 14" id="14"/>
          <p:cNvSpPr txBox="true"/>
          <p:nvPr/>
        </p:nvSpPr>
        <p:spPr>
          <a:xfrm rot="0">
            <a:off x="3059776" y="6639312"/>
            <a:ext cx="3037045" cy="774636"/>
          </a:xfrm>
          <a:prstGeom prst="rect">
            <a:avLst/>
          </a:prstGeom>
        </p:spPr>
        <p:txBody>
          <a:bodyPr anchor="t" rtlCol="false" tIns="0" lIns="0" bIns="0" rIns="0">
            <a:spAutoFit/>
          </a:bodyPr>
          <a:lstStyle/>
          <a:p>
            <a:pPr algn="ctr">
              <a:lnSpc>
                <a:spcPts val="3087"/>
              </a:lnSpc>
            </a:pPr>
            <a:r>
              <a:rPr lang="en-US" sz="1905">
                <a:solidFill>
                  <a:srgbClr val="FFFFFF"/>
                </a:solidFill>
                <a:latin typeface="Poppins Light"/>
              </a:rPr>
              <a:t>Jumlah fitur pada data train sebesar 1500</a:t>
            </a:r>
          </a:p>
        </p:txBody>
      </p:sp>
      <p:sp>
        <p:nvSpPr>
          <p:cNvPr name="TextBox 15" id="15"/>
          <p:cNvSpPr txBox="true"/>
          <p:nvPr/>
        </p:nvSpPr>
        <p:spPr>
          <a:xfrm rot="0">
            <a:off x="7837434" y="5756962"/>
            <a:ext cx="3289996" cy="672800"/>
          </a:xfrm>
          <a:prstGeom prst="rect">
            <a:avLst/>
          </a:prstGeom>
        </p:spPr>
        <p:txBody>
          <a:bodyPr anchor="t" rtlCol="false" tIns="0" lIns="0" bIns="0" rIns="0">
            <a:spAutoFit/>
          </a:bodyPr>
          <a:lstStyle/>
          <a:p>
            <a:pPr algn="ctr" marL="0" indent="0" lvl="0">
              <a:lnSpc>
                <a:spcPts val="4458"/>
              </a:lnSpc>
              <a:spcBef>
                <a:spcPct val="0"/>
              </a:spcBef>
            </a:pPr>
            <a:r>
              <a:rPr lang="en-US" sz="6192">
                <a:solidFill>
                  <a:srgbClr val="BF78FE"/>
                </a:solidFill>
                <a:latin typeface="Computer Says No"/>
              </a:rPr>
              <a:t>JUMLAH LABEL</a:t>
            </a:r>
          </a:p>
        </p:txBody>
      </p:sp>
      <p:sp>
        <p:nvSpPr>
          <p:cNvPr name="TextBox 16" id="16"/>
          <p:cNvSpPr txBox="true"/>
          <p:nvPr/>
        </p:nvSpPr>
        <p:spPr>
          <a:xfrm rot="0">
            <a:off x="12574252" y="5756962"/>
            <a:ext cx="3289996" cy="1234775"/>
          </a:xfrm>
          <a:prstGeom prst="rect">
            <a:avLst/>
          </a:prstGeom>
        </p:spPr>
        <p:txBody>
          <a:bodyPr anchor="t" rtlCol="false" tIns="0" lIns="0" bIns="0" rIns="0">
            <a:spAutoFit/>
          </a:bodyPr>
          <a:lstStyle/>
          <a:p>
            <a:pPr algn="ctr" marL="0" indent="0" lvl="0">
              <a:lnSpc>
                <a:spcPts val="4458"/>
              </a:lnSpc>
              <a:spcBef>
                <a:spcPct val="0"/>
              </a:spcBef>
            </a:pPr>
            <a:r>
              <a:rPr lang="en-US" sz="6192">
                <a:solidFill>
                  <a:srgbClr val="BF78FE"/>
                </a:solidFill>
                <a:latin typeface="Computer Says No"/>
              </a:rPr>
              <a:t>JENIS SARAF TIRUAN</a:t>
            </a:r>
          </a:p>
        </p:txBody>
      </p:sp>
      <p:sp>
        <p:nvSpPr>
          <p:cNvPr name="TextBox 17" id="17"/>
          <p:cNvSpPr txBox="true"/>
          <p:nvPr/>
        </p:nvSpPr>
        <p:spPr>
          <a:xfrm rot="0">
            <a:off x="7963910" y="6283256"/>
            <a:ext cx="3037045" cy="774636"/>
          </a:xfrm>
          <a:prstGeom prst="rect">
            <a:avLst/>
          </a:prstGeom>
        </p:spPr>
        <p:txBody>
          <a:bodyPr anchor="t" rtlCol="false" tIns="0" lIns="0" bIns="0" rIns="0">
            <a:spAutoFit/>
          </a:bodyPr>
          <a:lstStyle/>
          <a:p>
            <a:pPr algn="ctr">
              <a:lnSpc>
                <a:spcPts val="3087"/>
              </a:lnSpc>
            </a:pPr>
            <a:r>
              <a:rPr lang="en-US" sz="1905">
                <a:solidFill>
                  <a:srgbClr val="FFFFFF"/>
                </a:solidFill>
                <a:latin typeface="Poppins Light"/>
              </a:rPr>
              <a:t>Jumlah label pada dataset adalah 3 :</a:t>
            </a:r>
          </a:p>
        </p:txBody>
      </p:sp>
      <p:sp>
        <p:nvSpPr>
          <p:cNvPr name="TextBox 18" id="18"/>
          <p:cNvSpPr txBox="true"/>
          <p:nvPr/>
        </p:nvSpPr>
        <p:spPr>
          <a:xfrm rot="0">
            <a:off x="12703021" y="6979006"/>
            <a:ext cx="3037045" cy="2336736"/>
          </a:xfrm>
          <a:prstGeom prst="rect">
            <a:avLst/>
          </a:prstGeom>
        </p:spPr>
        <p:txBody>
          <a:bodyPr anchor="t" rtlCol="false" tIns="0" lIns="0" bIns="0" rIns="0">
            <a:spAutoFit/>
          </a:bodyPr>
          <a:lstStyle/>
          <a:p>
            <a:pPr algn="ctr">
              <a:lnSpc>
                <a:spcPts val="3087"/>
              </a:lnSpc>
            </a:pPr>
            <a:r>
              <a:rPr lang="en-US" sz="1905">
                <a:solidFill>
                  <a:srgbClr val="FFFFFF"/>
                </a:solidFill>
                <a:latin typeface="Poppins Light"/>
              </a:rPr>
              <a:t>Jenis saraf tiruan yang digunakan pada project ini adalah arsitektur CNN (covutional neural network) untuk klasifikasi gambar</a:t>
            </a:r>
          </a:p>
        </p:txBody>
      </p:sp>
      <p:sp>
        <p:nvSpPr>
          <p:cNvPr name="TextBox 19" id="19"/>
          <p:cNvSpPr txBox="true"/>
          <p:nvPr/>
        </p:nvSpPr>
        <p:spPr>
          <a:xfrm rot="0">
            <a:off x="3100335" y="7623499"/>
            <a:ext cx="3037045" cy="774636"/>
          </a:xfrm>
          <a:prstGeom prst="rect">
            <a:avLst/>
          </a:prstGeom>
        </p:spPr>
        <p:txBody>
          <a:bodyPr anchor="t" rtlCol="false" tIns="0" lIns="0" bIns="0" rIns="0">
            <a:spAutoFit/>
          </a:bodyPr>
          <a:lstStyle/>
          <a:p>
            <a:pPr algn="ctr">
              <a:lnSpc>
                <a:spcPts val="3087"/>
              </a:lnSpc>
            </a:pPr>
            <a:r>
              <a:rPr lang="en-US" sz="1905">
                <a:solidFill>
                  <a:srgbClr val="FFFFFF"/>
                </a:solidFill>
                <a:latin typeface="Poppins Light"/>
              </a:rPr>
              <a:t>Jumlah fitur pada data validasi sebesar 180</a:t>
            </a:r>
          </a:p>
        </p:txBody>
      </p:sp>
      <p:sp>
        <p:nvSpPr>
          <p:cNvPr name="TextBox 20" id="20"/>
          <p:cNvSpPr txBox="true"/>
          <p:nvPr/>
        </p:nvSpPr>
        <p:spPr>
          <a:xfrm rot="0">
            <a:off x="7963910" y="7267442"/>
            <a:ext cx="3037045" cy="1555686"/>
          </a:xfrm>
          <a:prstGeom prst="rect">
            <a:avLst/>
          </a:prstGeom>
        </p:spPr>
        <p:txBody>
          <a:bodyPr anchor="t" rtlCol="false" tIns="0" lIns="0" bIns="0" rIns="0">
            <a:spAutoFit/>
          </a:bodyPr>
          <a:lstStyle/>
          <a:p>
            <a:pPr algn="ctr" marL="411495" indent="-205748" lvl="1">
              <a:lnSpc>
                <a:spcPts val="3087"/>
              </a:lnSpc>
              <a:buFont typeface="Arial"/>
              <a:buChar char="•"/>
            </a:pPr>
            <a:r>
              <a:rPr lang="en-US" sz="1905">
                <a:solidFill>
                  <a:srgbClr val="FFFFFF"/>
                </a:solidFill>
                <a:latin typeface="Poppins Light"/>
              </a:rPr>
              <a:t>mask weared incorectly</a:t>
            </a:r>
          </a:p>
          <a:p>
            <a:pPr algn="ctr" marL="411495" indent="-205748" lvl="1">
              <a:lnSpc>
                <a:spcPts val="3087"/>
              </a:lnSpc>
              <a:buFont typeface="Arial"/>
              <a:buChar char="•"/>
            </a:pPr>
            <a:r>
              <a:rPr lang="en-US" sz="1905">
                <a:solidFill>
                  <a:srgbClr val="FFFFFF"/>
                </a:solidFill>
                <a:latin typeface="Poppins Light"/>
              </a:rPr>
              <a:t>with mask</a:t>
            </a:r>
          </a:p>
          <a:p>
            <a:pPr algn="ctr" marL="411495" indent="-205748" lvl="1">
              <a:lnSpc>
                <a:spcPts val="3087"/>
              </a:lnSpc>
              <a:buFont typeface="Arial"/>
              <a:buChar char="•"/>
            </a:pPr>
            <a:r>
              <a:rPr lang="en-US" sz="1905">
                <a:solidFill>
                  <a:srgbClr val="FFFFFF"/>
                </a:solidFill>
                <a:latin typeface="Poppins Light"/>
              </a:rPr>
              <a:t>without mask</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2934527" y="1535574"/>
            <a:ext cx="3497870" cy="3497870"/>
          </a:xfrm>
          <a:custGeom>
            <a:avLst/>
            <a:gdLst/>
            <a:ahLst/>
            <a:cxnLst/>
            <a:rect r="r" b="b" t="t" l="l"/>
            <a:pathLst>
              <a:path h="3497870" w="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4817903" y="3447501"/>
            <a:ext cx="3497870" cy="3497870"/>
          </a:xfrm>
          <a:custGeom>
            <a:avLst/>
            <a:gdLst/>
            <a:ahLst/>
            <a:cxnLst/>
            <a:rect r="r" b="b" t="t" l="l"/>
            <a:pathLst>
              <a:path h="3497870" w="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2931282" y="5253556"/>
            <a:ext cx="3497870" cy="3497870"/>
          </a:xfrm>
          <a:custGeom>
            <a:avLst/>
            <a:gdLst/>
            <a:ahLst/>
            <a:cxnLst/>
            <a:rect r="r" b="b" t="t" l="l"/>
            <a:pathLst>
              <a:path h="3497870" w="3497870">
                <a:moveTo>
                  <a:pt x="0" y="0"/>
                </a:moveTo>
                <a:lnTo>
                  <a:pt x="3497871" y="0"/>
                </a:lnTo>
                <a:lnTo>
                  <a:pt x="3497871"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3447501"/>
            <a:ext cx="3497870" cy="3497870"/>
          </a:xfrm>
          <a:custGeom>
            <a:avLst/>
            <a:gdLst/>
            <a:ahLst/>
            <a:cxnLst/>
            <a:rect r="r" b="b" t="t" l="l"/>
            <a:pathLst>
              <a:path h="3497870" w="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3900191" y="-3935015"/>
            <a:ext cx="7800381" cy="6821864"/>
          </a:xfrm>
          <a:custGeom>
            <a:avLst/>
            <a:gdLst/>
            <a:ahLst/>
            <a:cxnLst/>
            <a:rect r="r" b="b" t="t" l="l"/>
            <a:pathLst>
              <a:path h="6821864" w="7800381">
                <a:moveTo>
                  <a:pt x="0" y="0"/>
                </a:moveTo>
                <a:lnTo>
                  <a:pt x="7800382" y="0"/>
                </a:lnTo>
                <a:lnTo>
                  <a:pt x="7800382" y="6821864"/>
                </a:lnTo>
                <a:lnTo>
                  <a:pt x="0" y="6821864"/>
                </a:lnTo>
                <a:lnTo>
                  <a:pt x="0" y="0"/>
                </a:lnTo>
                <a:close/>
              </a:path>
            </a:pathLst>
          </a:custGeom>
          <a:blipFill>
            <a:blip r:embed="rId5"/>
            <a:stretch>
              <a:fillRect l="0" t="0" r="0" b="0"/>
            </a:stretch>
          </a:blipFill>
        </p:spPr>
      </p:sp>
      <p:sp>
        <p:nvSpPr>
          <p:cNvPr name="Freeform 8" id="8"/>
          <p:cNvSpPr/>
          <p:nvPr/>
        </p:nvSpPr>
        <p:spPr>
          <a:xfrm flipH="false" flipV="false" rot="-7366420">
            <a:off x="16193933" y="-3646172"/>
            <a:ext cx="4725949" cy="7481542"/>
          </a:xfrm>
          <a:custGeom>
            <a:avLst/>
            <a:gdLst/>
            <a:ahLst/>
            <a:cxnLst/>
            <a:rect r="r" b="b" t="t" l="l"/>
            <a:pathLst>
              <a:path h="7481542" w="4725949">
                <a:moveTo>
                  <a:pt x="0" y="0"/>
                </a:moveTo>
                <a:lnTo>
                  <a:pt x="4725949" y="0"/>
                </a:lnTo>
                <a:lnTo>
                  <a:pt x="4725949" y="7481542"/>
                </a:lnTo>
                <a:lnTo>
                  <a:pt x="0" y="7481542"/>
                </a:lnTo>
                <a:lnTo>
                  <a:pt x="0" y="0"/>
                </a:lnTo>
                <a:close/>
              </a:path>
            </a:pathLst>
          </a:custGeom>
          <a:blipFill>
            <a:blip r:embed="rId6"/>
            <a:stretch>
              <a:fillRect l="0" t="0" r="0" b="0"/>
            </a:stretch>
          </a:blipFill>
        </p:spPr>
      </p:sp>
      <p:sp>
        <p:nvSpPr>
          <p:cNvPr name="TextBox 9" id="9"/>
          <p:cNvSpPr txBox="true"/>
          <p:nvPr/>
        </p:nvSpPr>
        <p:spPr>
          <a:xfrm rot="0">
            <a:off x="8906323" y="1295400"/>
            <a:ext cx="5646292" cy="670691"/>
          </a:xfrm>
          <a:prstGeom prst="rect">
            <a:avLst/>
          </a:prstGeom>
        </p:spPr>
        <p:txBody>
          <a:bodyPr anchor="t" rtlCol="false" tIns="0" lIns="0" bIns="0" rIns="0">
            <a:spAutoFit/>
          </a:bodyPr>
          <a:lstStyle/>
          <a:p>
            <a:pPr marL="0" indent="0" lvl="0">
              <a:lnSpc>
                <a:spcPts val="4458"/>
              </a:lnSpc>
              <a:spcBef>
                <a:spcPct val="0"/>
              </a:spcBef>
            </a:pPr>
            <a:r>
              <a:rPr lang="en-US" sz="6192">
                <a:solidFill>
                  <a:srgbClr val="FFFFFF"/>
                </a:solidFill>
                <a:latin typeface="Computer Says No"/>
              </a:rPr>
              <a:t>JENIS OPTIMISASI</a:t>
            </a:r>
          </a:p>
        </p:txBody>
      </p:sp>
      <p:sp>
        <p:nvSpPr>
          <p:cNvPr name="TextBox 10" id="10"/>
          <p:cNvSpPr txBox="true"/>
          <p:nvPr/>
        </p:nvSpPr>
        <p:spPr>
          <a:xfrm rot="0">
            <a:off x="8906323" y="1889891"/>
            <a:ext cx="5359782" cy="1824672"/>
          </a:xfrm>
          <a:prstGeom prst="rect">
            <a:avLst/>
          </a:prstGeom>
        </p:spPr>
        <p:txBody>
          <a:bodyPr anchor="t" rtlCol="false" tIns="0" lIns="0" bIns="0" rIns="0">
            <a:spAutoFit/>
          </a:bodyPr>
          <a:lstStyle/>
          <a:p>
            <a:pPr>
              <a:lnSpc>
                <a:spcPts val="2439"/>
              </a:lnSpc>
            </a:pPr>
            <a:r>
              <a:rPr lang="en-US" sz="1505">
                <a:solidFill>
                  <a:srgbClr val="FFFFFF"/>
                </a:solidFill>
                <a:latin typeface="Poppins"/>
              </a:rPr>
              <a:t>Jenis optimisasi yang digunakan adalah “Adam” kependekan dari (Adaptive Moment Estimation optimizer). adalah extensi dari  algoritma stochastic gradient descent (SGD) yang didesain untuk mengudate nilai weight pada neural network pada proses training</a:t>
            </a:r>
          </a:p>
        </p:txBody>
      </p:sp>
      <p:sp>
        <p:nvSpPr>
          <p:cNvPr name="TextBox 11" id="11"/>
          <p:cNvSpPr txBox="true"/>
          <p:nvPr/>
        </p:nvSpPr>
        <p:spPr>
          <a:xfrm rot="0">
            <a:off x="10125876" y="4575832"/>
            <a:ext cx="5706507" cy="670691"/>
          </a:xfrm>
          <a:prstGeom prst="rect">
            <a:avLst/>
          </a:prstGeom>
        </p:spPr>
        <p:txBody>
          <a:bodyPr anchor="t" rtlCol="false" tIns="0" lIns="0" bIns="0" rIns="0">
            <a:spAutoFit/>
          </a:bodyPr>
          <a:lstStyle/>
          <a:p>
            <a:pPr marL="0" indent="0" lvl="0">
              <a:lnSpc>
                <a:spcPts val="4458"/>
              </a:lnSpc>
              <a:spcBef>
                <a:spcPct val="0"/>
              </a:spcBef>
            </a:pPr>
            <a:r>
              <a:rPr lang="en-US" sz="6192">
                <a:solidFill>
                  <a:srgbClr val="6866E1"/>
                </a:solidFill>
                <a:latin typeface="Computer Says No"/>
              </a:rPr>
              <a:t>JENIS AKTIVASI</a:t>
            </a:r>
          </a:p>
        </p:txBody>
      </p:sp>
      <p:sp>
        <p:nvSpPr>
          <p:cNvPr name="TextBox 12" id="12"/>
          <p:cNvSpPr txBox="true"/>
          <p:nvPr/>
        </p:nvSpPr>
        <p:spPr>
          <a:xfrm rot="0">
            <a:off x="10125876" y="5170323"/>
            <a:ext cx="5359782" cy="910272"/>
          </a:xfrm>
          <a:prstGeom prst="rect">
            <a:avLst/>
          </a:prstGeom>
        </p:spPr>
        <p:txBody>
          <a:bodyPr anchor="t" rtlCol="false" tIns="0" lIns="0" bIns="0" rIns="0">
            <a:spAutoFit/>
          </a:bodyPr>
          <a:lstStyle/>
          <a:p>
            <a:pPr>
              <a:lnSpc>
                <a:spcPts val="2439"/>
              </a:lnSpc>
            </a:pPr>
            <a:r>
              <a:rPr lang="en-US" sz="1505">
                <a:solidFill>
                  <a:srgbClr val="FFFFFF"/>
                </a:solidFill>
                <a:latin typeface="Poppins"/>
              </a:rPr>
              <a:t>jenis aktivasi yang digunakan adalah “relu” (Rectified Linear Unit) adalah fungsi linear yang digunakan untuk mengubah nilai negatif menjadi 0. </a:t>
            </a:r>
          </a:p>
        </p:txBody>
      </p:sp>
      <p:sp>
        <p:nvSpPr>
          <p:cNvPr name="TextBox 13" id="13"/>
          <p:cNvSpPr txBox="true"/>
          <p:nvPr/>
        </p:nvSpPr>
        <p:spPr>
          <a:xfrm rot="0">
            <a:off x="8906323" y="6941863"/>
            <a:ext cx="4996174" cy="670691"/>
          </a:xfrm>
          <a:prstGeom prst="rect">
            <a:avLst/>
          </a:prstGeom>
        </p:spPr>
        <p:txBody>
          <a:bodyPr anchor="t" rtlCol="false" tIns="0" lIns="0" bIns="0" rIns="0">
            <a:spAutoFit/>
          </a:bodyPr>
          <a:lstStyle/>
          <a:p>
            <a:pPr marL="0" indent="0" lvl="0">
              <a:lnSpc>
                <a:spcPts val="4458"/>
              </a:lnSpc>
              <a:spcBef>
                <a:spcPct val="0"/>
              </a:spcBef>
            </a:pPr>
            <a:r>
              <a:rPr lang="en-US" sz="6192">
                <a:solidFill>
                  <a:srgbClr val="6866E1"/>
                </a:solidFill>
                <a:latin typeface="Computer Says No"/>
              </a:rPr>
              <a:t>JUMLAH HIDDEN LAYER</a:t>
            </a:r>
          </a:p>
        </p:txBody>
      </p:sp>
      <p:sp>
        <p:nvSpPr>
          <p:cNvPr name="TextBox 14" id="14"/>
          <p:cNvSpPr txBox="true"/>
          <p:nvPr/>
        </p:nvSpPr>
        <p:spPr>
          <a:xfrm rot="0">
            <a:off x="8906323" y="7536354"/>
            <a:ext cx="5359782" cy="1519872"/>
          </a:xfrm>
          <a:prstGeom prst="rect">
            <a:avLst/>
          </a:prstGeom>
        </p:spPr>
        <p:txBody>
          <a:bodyPr anchor="t" rtlCol="false" tIns="0" lIns="0" bIns="0" rIns="0">
            <a:spAutoFit/>
          </a:bodyPr>
          <a:lstStyle/>
          <a:p>
            <a:pPr>
              <a:lnSpc>
                <a:spcPts val="2439"/>
              </a:lnSpc>
            </a:pPr>
            <a:r>
              <a:rPr lang="en-US" sz="1505">
                <a:solidFill>
                  <a:srgbClr val="FFFFFF"/>
                </a:solidFill>
                <a:latin typeface="Poppins"/>
              </a:rPr>
              <a:t>Jumlah total hidden layer yang digunakan adalah 9:</a:t>
            </a:r>
          </a:p>
          <a:p>
            <a:pPr marL="325137" indent="-162569" lvl="1">
              <a:lnSpc>
                <a:spcPts val="2439"/>
              </a:lnSpc>
              <a:buFont typeface="Arial"/>
              <a:buChar char="•"/>
            </a:pPr>
            <a:r>
              <a:rPr lang="en-US" sz="1505">
                <a:solidFill>
                  <a:srgbClr val="FFFFFF"/>
                </a:solidFill>
                <a:latin typeface="Poppins"/>
              </a:rPr>
              <a:t>3 layer Konvolusi</a:t>
            </a:r>
          </a:p>
          <a:p>
            <a:pPr marL="325137" indent="-162569" lvl="1">
              <a:lnSpc>
                <a:spcPts val="2439"/>
              </a:lnSpc>
              <a:buFont typeface="Arial"/>
              <a:buChar char="•"/>
            </a:pPr>
            <a:r>
              <a:rPr lang="en-US" sz="1505">
                <a:solidFill>
                  <a:srgbClr val="FFFFFF"/>
                </a:solidFill>
                <a:latin typeface="Poppins"/>
              </a:rPr>
              <a:t>3 layer Maxpolling</a:t>
            </a:r>
          </a:p>
          <a:p>
            <a:pPr marL="325137" indent="-162569" lvl="1">
              <a:lnSpc>
                <a:spcPts val="2439"/>
              </a:lnSpc>
              <a:buFont typeface="Arial"/>
              <a:buChar char="•"/>
            </a:pPr>
            <a:r>
              <a:rPr lang="en-US" sz="1505">
                <a:solidFill>
                  <a:srgbClr val="FFFFFF"/>
                </a:solidFill>
                <a:latin typeface="Poppins"/>
              </a:rPr>
              <a:t>1 layer Flatten</a:t>
            </a:r>
          </a:p>
          <a:p>
            <a:pPr marL="325137" indent="-162569" lvl="1">
              <a:lnSpc>
                <a:spcPts val="2439"/>
              </a:lnSpc>
              <a:buFont typeface="Arial"/>
              <a:buChar char="•"/>
            </a:pPr>
            <a:r>
              <a:rPr lang="en-US" sz="1505">
                <a:solidFill>
                  <a:srgbClr val="FFFFFF"/>
                </a:solidFill>
                <a:latin typeface="Poppins"/>
              </a:rPr>
              <a:t>3 layer dense</a:t>
            </a:r>
          </a:p>
        </p:txBody>
      </p:sp>
      <p:sp>
        <p:nvSpPr>
          <p:cNvPr name="Freeform 15" id="15"/>
          <p:cNvSpPr/>
          <p:nvPr/>
        </p:nvSpPr>
        <p:spPr>
          <a:xfrm flipH="false" flipV="false" rot="0">
            <a:off x="4051768" y="2737251"/>
            <a:ext cx="1256899" cy="1256899"/>
          </a:xfrm>
          <a:custGeom>
            <a:avLst/>
            <a:gdLst/>
            <a:ahLst/>
            <a:cxnLst/>
            <a:rect r="r" b="b" t="t" l="l"/>
            <a:pathLst>
              <a:path h="1256899" w="1256899">
                <a:moveTo>
                  <a:pt x="0" y="0"/>
                </a:moveTo>
                <a:lnTo>
                  <a:pt x="1256899" y="0"/>
                </a:lnTo>
                <a:lnTo>
                  <a:pt x="1256899" y="1256899"/>
                </a:lnTo>
                <a:lnTo>
                  <a:pt x="0" y="125689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6" id="16"/>
          <p:cNvSpPr/>
          <p:nvPr/>
        </p:nvSpPr>
        <p:spPr>
          <a:xfrm flipH="false" flipV="false" rot="0">
            <a:off x="5903408" y="4537149"/>
            <a:ext cx="1326860" cy="1256899"/>
          </a:xfrm>
          <a:custGeom>
            <a:avLst/>
            <a:gdLst/>
            <a:ahLst/>
            <a:cxnLst/>
            <a:rect r="r" b="b" t="t" l="l"/>
            <a:pathLst>
              <a:path h="1256899" w="1326860">
                <a:moveTo>
                  <a:pt x="0" y="0"/>
                </a:moveTo>
                <a:lnTo>
                  <a:pt x="1326860" y="0"/>
                </a:lnTo>
                <a:lnTo>
                  <a:pt x="1326860" y="1256899"/>
                </a:lnTo>
                <a:lnTo>
                  <a:pt x="0" y="125689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a:ln cap="sq">
            <a:noFill/>
            <a:prstDash val="solid"/>
            <a:miter/>
          </a:ln>
        </p:spPr>
      </p:sp>
      <p:sp>
        <p:nvSpPr>
          <p:cNvPr name="Freeform 17" id="17"/>
          <p:cNvSpPr/>
          <p:nvPr/>
        </p:nvSpPr>
        <p:spPr>
          <a:xfrm flipH="false" flipV="false" rot="0">
            <a:off x="2141123" y="4537149"/>
            <a:ext cx="1273023" cy="1318574"/>
          </a:xfrm>
          <a:custGeom>
            <a:avLst/>
            <a:gdLst/>
            <a:ahLst/>
            <a:cxnLst/>
            <a:rect r="r" b="b" t="t" l="l"/>
            <a:pathLst>
              <a:path h="1318574" w="1273023">
                <a:moveTo>
                  <a:pt x="0" y="0"/>
                </a:moveTo>
                <a:lnTo>
                  <a:pt x="1273024" y="0"/>
                </a:lnTo>
                <a:lnTo>
                  <a:pt x="1273024" y="1318574"/>
                </a:lnTo>
                <a:lnTo>
                  <a:pt x="0" y="1318574"/>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a:ln cap="sq">
            <a:noFill/>
            <a:prstDash val="solid"/>
            <a:miter/>
          </a:ln>
        </p:spPr>
      </p:sp>
      <p:sp>
        <p:nvSpPr>
          <p:cNvPr name="Freeform 18" id="18"/>
          <p:cNvSpPr/>
          <p:nvPr/>
        </p:nvSpPr>
        <p:spPr>
          <a:xfrm flipH="false" flipV="false" rot="0">
            <a:off x="4042303" y="6368372"/>
            <a:ext cx="1551199" cy="1204295"/>
          </a:xfrm>
          <a:custGeom>
            <a:avLst/>
            <a:gdLst/>
            <a:ahLst/>
            <a:cxnLst/>
            <a:rect r="r" b="b" t="t" l="l"/>
            <a:pathLst>
              <a:path h="1204295" w="1551199">
                <a:moveTo>
                  <a:pt x="0" y="0"/>
                </a:moveTo>
                <a:lnTo>
                  <a:pt x="1551200" y="0"/>
                </a:lnTo>
                <a:lnTo>
                  <a:pt x="1551200" y="1204295"/>
                </a:lnTo>
                <a:lnTo>
                  <a:pt x="0" y="1204295"/>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a:ln cap="sq">
            <a:noFill/>
            <a:prstDash val="solid"/>
            <a:miter/>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337283" y="2203452"/>
            <a:ext cx="11613435" cy="905248"/>
          </a:xfrm>
          <a:prstGeom prst="rect">
            <a:avLst/>
          </a:prstGeom>
        </p:spPr>
        <p:txBody>
          <a:bodyPr anchor="t" rtlCol="false" tIns="0" lIns="0" bIns="0" rIns="0">
            <a:spAutoFit/>
          </a:bodyPr>
          <a:lstStyle/>
          <a:p>
            <a:pPr algn="ctr" marL="0" indent="0" lvl="0">
              <a:lnSpc>
                <a:spcPts val="6191"/>
              </a:lnSpc>
              <a:spcBef>
                <a:spcPct val="0"/>
              </a:spcBef>
            </a:pPr>
            <a:r>
              <a:rPr lang="en-US" sz="8599">
                <a:solidFill>
                  <a:srgbClr val="6866E1"/>
                </a:solidFill>
                <a:latin typeface="Computer Says No"/>
              </a:rPr>
              <a:t>JUMLAH TOTAL HIDDEN NODE PER LAYER</a:t>
            </a:r>
          </a:p>
        </p:txBody>
      </p:sp>
      <p:sp>
        <p:nvSpPr>
          <p:cNvPr name="TextBox 7" id="7"/>
          <p:cNvSpPr txBox="true"/>
          <p:nvPr/>
        </p:nvSpPr>
        <p:spPr>
          <a:xfrm rot="0">
            <a:off x="3674432" y="3759578"/>
            <a:ext cx="10479366" cy="3643710"/>
          </a:xfrm>
          <a:prstGeom prst="rect">
            <a:avLst/>
          </a:prstGeom>
        </p:spPr>
        <p:txBody>
          <a:bodyPr anchor="t" rtlCol="false" tIns="0" lIns="0" bIns="0" rIns="0">
            <a:spAutoFit/>
          </a:bodyPr>
          <a:lstStyle/>
          <a:p>
            <a:pPr marL="557417" indent="-278709" lvl="1">
              <a:lnSpc>
                <a:spcPts val="4182"/>
              </a:lnSpc>
              <a:buFont typeface="Arial"/>
              <a:buChar char="•"/>
            </a:pPr>
            <a:r>
              <a:rPr lang="en-US" sz="2581">
                <a:solidFill>
                  <a:srgbClr val="FFFFFF"/>
                </a:solidFill>
                <a:latin typeface="Poppins Light"/>
              </a:rPr>
              <a:t>Layer konvolusi pertama memiliki 32 node dan 3x3 kernel, </a:t>
            </a:r>
          </a:p>
          <a:p>
            <a:pPr marL="557417" indent="-278709" lvl="1">
              <a:lnSpc>
                <a:spcPts val="4182"/>
              </a:lnSpc>
              <a:buFont typeface="Arial"/>
              <a:buChar char="•"/>
            </a:pPr>
            <a:r>
              <a:rPr lang="en-US" sz="2581">
                <a:solidFill>
                  <a:srgbClr val="FFFFFF"/>
                </a:solidFill>
                <a:latin typeface="Poppins Light"/>
              </a:rPr>
              <a:t>Layer konvolusi kedua memiliki 64 node dan 3x3 kernel</a:t>
            </a:r>
          </a:p>
          <a:p>
            <a:pPr marL="557417" indent="-278709" lvl="1">
              <a:lnSpc>
                <a:spcPts val="4182"/>
              </a:lnSpc>
              <a:buFont typeface="Arial"/>
              <a:buChar char="•"/>
            </a:pPr>
            <a:r>
              <a:rPr lang="en-US" sz="2581">
                <a:solidFill>
                  <a:srgbClr val="FFFFFF"/>
                </a:solidFill>
                <a:latin typeface="Poppins Light"/>
              </a:rPr>
              <a:t>Layer konvolusi pertama memiliki 128 filter dan 3x3 kernel</a:t>
            </a:r>
          </a:p>
          <a:p>
            <a:pPr marL="557417" indent="-278709" lvl="1">
              <a:lnSpc>
                <a:spcPts val="4182"/>
              </a:lnSpc>
              <a:buFont typeface="Arial"/>
              <a:buChar char="•"/>
            </a:pPr>
            <a:r>
              <a:rPr lang="en-US" sz="2581">
                <a:solidFill>
                  <a:srgbClr val="FFFFFF"/>
                </a:solidFill>
                <a:latin typeface="Poppins Light"/>
              </a:rPr>
              <a:t>Layer maxpooling dan layer flatten tidak memiliki </a:t>
            </a:r>
            <a:r>
              <a:rPr lang="en-US" sz="2581" u="sng">
                <a:solidFill>
                  <a:srgbClr val="FFFFFF"/>
                </a:solidFill>
                <a:latin typeface="Poppins Light"/>
              </a:rPr>
              <a:t>weight</a:t>
            </a:r>
          </a:p>
          <a:p>
            <a:pPr marL="557417" indent="-278709" lvl="1">
              <a:lnSpc>
                <a:spcPts val="4182"/>
              </a:lnSpc>
              <a:buFont typeface="Arial"/>
              <a:buChar char="•"/>
            </a:pPr>
            <a:r>
              <a:rPr lang="en-US" sz="2581">
                <a:solidFill>
                  <a:srgbClr val="FFFFFF"/>
                </a:solidFill>
                <a:latin typeface="Poppins Light"/>
              </a:rPr>
              <a:t>layer dense pertama memiliki 64 node</a:t>
            </a:r>
          </a:p>
          <a:p>
            <a:pPr marL="557417" indent="-278709" lvl="1">
              <a:lnSpc>
                <a:spcPts val="4182"/>
              </a:lnSpc>
              <a:buFont typeface="Arial"/>
              <a:buChar char="•"/>
            </a:pPr>
            <a:r>
              <a:rPr lang="en-US" sz="2581">
                <a:solidFill>
                  <a:srgbClr val="FFFFFF"/>
                </a:solidFill>
                <a:latin typeface="Poppins Light"/>
              </a:rPr>
              <a:t>layer dense kedua memiliki 128 node</a:t>
            </a:r>
          </a:p>
          <a:p>
            <a:pPr marL="557417" indent="-278709" lvl="1">
              <a:lnSpc>
                <a:spcPts val="4182"/>
              </a:lnSpc>
              <a:buFont typeface="Arial"/>
              <a:buChar char="•"/>
            </a:pPr>
            <a:r>
              <a:rPr lang="en-US" sz="2581">
                <a:solidFill>
                  <a:srgbClr val="FFFFFF"/>
                </a:solidFill>
                <a:latin typeface="Poppins Light"/>
              </a:rPr>
              <a:t>layer dense ketiga memiliki 3 node</a:t>
            </a:r>
          </a:p>
        </p:txBody>
      </p:sp>
      <p:sp>
        <p:nvSpPr>
          <p:cNvPr name="Freeform 8" id="8"/>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208616" y="962647"/>
            <a:ext cx="15870768" cy="8494237"/>
          </a:xfrm>
          <a:custGeom>
            <a:avLst/>
            <a:gdLst/>
            <a:ahLst/>
            <a:cxnLst/>
            <a:rect r="r" b="b" t="t" l="l"/>
            <a:pathLst>
              <a:path h="8494237" w="15870768">
                <a:moveTo>
                  <a:pt x="0" y="0"/>
                </a:moveTo>
                <a:lnTo>
                  <a:pt x="15870768" y="0"/>
                </a:lnTo>
                <a:lnTo>
                  <a:pt x="15870768" y="8494237"/>
                </a:lnTo>
                <a:lnTo>
                  <a:pt x="0" y="8494237"/>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5322084" y="4257922"/>
            <a:ext cx="2965916" cy="6828198"/>
          </a:xfrm>
          <a:custGeom>
            <a:avLst/>
            <a:gdLst/>
            <a:ahLst/>
            <a:cxnLst/>
            <a:rect r="r" b="b" t="t" l="l"/>
            <a:pathLst>
              <a:path h="6828198" w="2965916">
                <a:moveTo>
                  <a:pt x="0" y="0"/>
                </a:moveTo>
                <a:lnTo>
                  <a:pt x="2965916" y="0"/>
                </a:lnTo>
                <a:lnTo>
                  <a:pt x="2965916"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785085"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107398" y="1428750"/>
            <a:ext cx="11613435" cy="905248"/>
          </a:xfrm>
          <a:prstGeom prst="rect">
            <a:avLst/>
          </a:prstGeom>
        </p:spPr>
        <p:txBody>
          <a:bodyPr anchor="t" rtlCol="false" tIns="0" lIns="0" bIns="0" rIns="0">
            <a:spAutoFit/>
          </a:bodyPr>
          <a:lstStyle/>
          <a:p>
            <a:pPr algn="ctr" marL="0" indent="0" lvl="0">
              <a:lnSpc>
                <a:spcPts val="6191"/>
              </a:lnSpc>
              <a:spcBef>
                <a:spcPct val="0"/>
              </a:spcBef>
            </a:pPr>
            <a:r>
              <a:rPr lang="en-US" sz="8599">
                <a:solidFill>
                  <a:srgbClr val="6866E1"/>
                </a:solidFill>
                <a:latin typeface="Computer Says No"/>
              </a:rPr>
              <a:t>JUMLAH TOTAL BOBOT</a:t>
            </a:r>
          </a:p>
        </p:txBody>
      </p:sp>
      <p:sp>
        <p:nvSpPr>
          <p:cNvPr name="TextBox 7" id="7"/>
          <p:cNvSpPr txBox="true"/>
          <p:nvPr/>
        </p:nvSpPr>
        <p:spPr>
          <a:xfrm rot="0">
            <a:off x="2754377" y="2747019"/>
            <a:ext cx="12779247" cy="4184730"/>
          </a:xfrm>
          <a:prstGeom prst="rect">
            <a:avLst/>
          </a:prstGeom>
        </p:spPr>
        <p:txBody>
          <a:bodyPr anchor="t" rtlCol="false" tIns="0" lIns="0" bIns="0" rIns="0">
            <a:spAutoFit/>
          </a:bodyPr>
          <a:lstStyle/>
          <a:p>
            <a:pPr marL="449470" indent="-224735" lvl="1">
              <a:lnSpc>
                <a:spcPts val="3372"/>
              </a:lnSpc>
              <a:buFont typeface="Arial"/>
              <a:buChar char="•"/>
            </a:pPr>
            <a:r>
              <a:rPr lang="en-US" sz="2081">
                <a:solidFill>
                  <a:srgbClr val="FFFFFF"/>
                </a:solidFill>
                <a:latin typeface="Poppins Light"/>
              </a:rPr>
              <a:t>Layer konvolusi pertama memiliki 32 node dan 3x3 kernel, jadi weight = 32*3*3 = 288</a:t>
            </a:r>
          </a:p>
          <a:p>
            <a:pPr marL="449470" indent="-224735" lvl="1">
              <a:lnSpc>
                <a:spcPts val="3372"/>
              </a:lnSpc>
              <a:buFont typeface="Arial"/>
              <a:buChar char="•"/>
            </a:pPr>
            <a:r>
              <a:rPr lang="en-US" sz="2081">
                <a:solidFill>
                  <a:srgbClr val="FFFFFF"/>
                </a:solidFill>
                <a:latin typeface="Poppins Light"/>
              </a:rPr>
              <a:t>Layer konvolusi kedua memiliki 64 node dan 3x3 kernel, jadi weight = 64 * 3 * 3 = 576</a:t>
            </a:r>
          </a:p>
          <a:p>
            <a:pPr marL="449470" indent="-224735" lvl="1">
              <a:lnSpc>
                <a:spcPts val="3372"/>
              </a:lnSpc>
              <a:buFont typeface="Arial"/>
              <a:buChar char="•"/>
            </a:pPr>
            <a:r>
              <a:rPr lang="en-US" sz="2081">
                <a:solidFill>
                  <a:srgbClr val="FFFFFF"/>
                </a:solidFill>
                <a:latin typeface="Poppins Light"/>
              </a:rPr>
              <a:t>Layer konvolusi pertama memiliki 128 filter dan 3x3 kernel, jadi weight = 128 * 3 * 3 = 1152</a:t>
            </a:r>
          </a:p>
          <a:p>
            <a:pPr marL="449470" indent="-224735" lvl="1">
              <a:lnSpc>
                <a:spcPts val="3372"/>
              </a:lnSpc>
              <a:buFont typeface="Arial"/>
              <a:buChar char="•"/>
            </a:pPr>
            <a:r>
              <a:rPr lang="en-US" sz="2081">
                <a:solidFill>
                  <a:srgbClr val="FFFFFF"/>
                </a:solidFill>
                <a:latin typeface="Poppins Light"/>
              </a:rPr>
              <a:t>Layer maxpooling dan layer flatten tidak memiliki </a:t>
            </a:r>
            <a:r>
              <a:rPr lang="en-US" sz="2081" u="sng">
                <a:solidFill>
                  <a:srgbClr val="FFFFFF"/>
                </a:solidFill>
                <a:latin typeface="Poppins Light"/>
              </a:rPr>
              <a:t>weight</a:t>
            </a:r>
          </a:p>
          <a:p>
            <a:pPr marL="449470" indent="-224735" lvl="1">
              <a:lnSpc>
                <a:spcPts val="3372"/>
              </a:lnSpc>
              <a:buFont typeface="Arial"/>
              <a:buChar char="•"/>
            </a:pPr>
            <a:r>
              <a:rPr lang="en-US" sz="2081">
                <a:solidFill>
                  <a:srgbClr val="FFFFFF"/>
                </a:solidFill>
                <a:latin typeface="Poppins Light"/>
              </a:rPr>
              <a:t>layer dense pertama memiliki 64 node dan terhubung dengan 128 node dari layer sebelumnya. jadi berat = 128 * 64 = 8192</a:t>
            </a:r>
          </a:p>
          <a:p>
            <a:pPr marL="449470" indent="-224735" lvl="1">
              <a:lnSpc>
                <a:spcPts val="3372"/>
              </a:lnSpc>
              <a:buFont typeface="Arial"/>
              <a:buChar char="•"/>
            </a:pPr>
            <a:r>
              <a:rPr lang="en-US" sz="2081">
                <a:solidFill>
                  <a:srgbClr val="FFFFFF"/>
                </a:solidFill>
                <a:latin typeface="Poppins Light"/>
              </a:rPr>
              <a:t>layer dense kedua memiliki 128 node dan terhubung dengan 64 node dari layer sebelumnya. jadi berat = 64 * 128 = 8192</a:t>
            </a:r>
          </a:p>
          <a:p>
            <a:pPr marL="449470" indent="-224735" lvl="1">
              <a:lnSpc>
                <a:spcPts val="3372"/>
              </a:lnSpc>
              <a:buFont typeface="Arial"/>
              <a:buChar char="•"/>
            </a:pPr>
            <a:r>
              <a:rPr lang="en-US" sz="2081">
                <a:solidFill>
                  <a:srgbClr val="FFFFFF"/>
                </a:solidFill>
                <a:latin typeface="Poppins Light"/>
              </a:rPr>
              <a:t>layer dense ketiga memiliki 3 node dan terhubung dengan 64 node dari layer sebelumnya. jadi berat = 64 * 3 = 384</a:t>
            </a:r>
          </a:p>
        </p:txBody>
      </p:sp>
      <p:sp>
        <p:nvSpPr>
          <p:cNvPr name="Freeform 8" id="8"/>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
        <p:nvSpPr>
          <p:cNvPr name="TextBox 9" id="9"/>
          <p:cNvSpPr txBox="true"/>
          <p:nvPr/>
        </p:nvSpPr>
        <p:spPr>
          <a:xfrm rot="0">
            <a:off x="3107398" y="7331799"/>
            <a:ext cx="12214686" cy="1340946"/>
          </a:xfrm>
          <a:prstGeom prst="rect">
            <a:avLst/>
          </a:prstGeom>
        </p:spPr>
        <p:txBody>
          <a:bodyPr anchor="t" rtlCol="false" tIns="0" lIns="0" bIns="0" rIns="0">
            <a:spAutoFit/>
          </a:bodyPr>
          <a:lstStyle/>
          <a:p>
            <a:pPr>
              <a:lnSpc>
                <a:spcPts val="3534"/>
              </a:lnSpc>
            </a:pPr>
            <a:r>
              <a:rPr lang="en-US" sz="2181">
                <a:solidFill>
                  <a:srgbClr val="FFFFFF"/>
                </a:solidFill>
                <a:latin typeface="Poppins"/>
              </a:rPr>
              <a:t>Jadi, total weight = 288 (dari layer Conv2D pertama) + 576 (dari layer Conv2D kedua) + 1152 (dari layer Conv2D ketiga) + 8192 (dari layer Dense pertama) + 8192 (dari layer Dense kedua) + 384 (dari layer Dense ketiga) = 10056 weights.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DAF1RHfnbd0</dc:identifier>
  <dcterms:modified xsi:type="dcterms:W3CDTF">2011-08-01T06:04:30Z</dcterms:modified>
  <cp:revision>1</cp:revision>
  <dc:title>Blue Futuristic Illustrative Artificial Intelligence Project Presentation</dc:title>
</cp:coreProperties>
</file>

<file path=docProps/thumbnail.jpeg>
</file>